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8" r:id="rId2"/>
    <p:sldId id="279" r:id="rId3"/>
    <p:sldId id="275" r:id="rId4"/>
    <p:sldId id="288" r:id="rId5"/>
    <p:sldId id="284" r:id="rId6"/>
    <p:sldId id="285" r:id="rId7"/>
    <p:sldId id="287" r:id="rId8"/>
    <p:sldId id="293" r:id="rId9"/>
    <p:sldId id="294" r:id="rId10"/>
    <p:sldId id="290" r:id="rId11"/>
    <p:sldId id="269" r:id="rId12"/>
    <p:sldId id="289" r:id="rId13"/>
    <p:sldId id="291"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294" autoAdjust="0"/>
  </p:normalViewPr>
  <p:slideViewPr>
    <p:cSldViewPr snapToGrid="0">
      <p:cViewPr>
        <p:scale>
          <a:sx n="81" d="100"/>
          <a:sy n="81" d="100"/>
        </p:scale>
        <p:origin x="-258" y="-72"/>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4/14/2020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4/14/2020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C9B55A74-0919-413E-865C-E0E8D1722ED7}" type="datetime1">
              <a:rPr lang="en-US" smtClean="0"/>
              <a:pPr/>
              <a:t>4/14/2020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25BFE46A-5893-4F80-829A-F37AF8AAC03B}" type="datetime1">
              <a:rPr lang="en-US" smtClean="0"/>
              <a:pPr/>
              <a:t>4/14/2020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4" name="Date Placeholder 3"/>
          <p:cNvSpPr>
            <a:spLocks noGrp="1"/>
          </p:cNvSpPr>
          <p:nvPr>
            <p:ph type="dt" sz="half" idx="10"/>
          </p:nvPr>
        </p:nvSpPr>
        <p:spPr/>
        <p:txBody>
          <a:bodyPr/>
          <a:lstStyle/>
          <a:p>
            <a:fld id="{6DD1B487-36FD-4CED-B07A-1A81FC6540B1}" type="datetime1">
              <a:rPr lang="en-US" smtClean="0"/>
              <a:pPr/>
              <a:t>4/14/2020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93A66BA0-BF77-43AC-894A-20AD8220B887}" type="datetime1">
              <a:rPr lang="en-US" smtClean="0"/>
              <a:pPr/>
              <a:t>4/14/2020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4/14/2020</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sp>
        <p:nvSpPr>
          <p:cNvPr id="3" name="Date Placeholder 2"/>
          <p:cNvSpPr>
            <a:spLocks noGrp="1"/>
          </p:cNvSpPr>
          <p:nvPr>
            <p:ph type="dt" sz="half" idx="10"/>
          </p:nvPr>
        </p:nvSpPr>
        <p:spPr/>
        <p:txBody>
          <a:bodyPr/>
          <a:lstStyle/>
          <a:p>
            <a:fld id="{9386AC23-C97B-41FB-9B89-C7FE0FB631CA}" type="datetime1">
              <a:rPr lang="en-US" smtClean="0"/>
              <a:pPr/>
              <a:t>4/14/2020</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p:txBody>
          <a:bodyPr/>
          <a:lstStyle/>
          <a:p>
            <a:fld id="{C81B9673-AC7F-4F1F-84E4-F0E5EAAE106D}" type="datetime1">
              <a:rPr lang="en-US" smtClean="0"/>
              <a:pPr/>
              <a:t>4/14/2020</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smtClean="0"/>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BA2A3310-D664-4933-9402-AB5DB0887727}" type="datetime1">
              <a:rPr lang="en-US" smtClean="0"/>
              <a:pPr/>
              <a:t>4/14/2020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smtClean="0"/>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p:txBody>
          <a:bodyPr/>
          <a:lstStyle/>
          <a:p>
            <a:fld id="{E1447A63-5E3D-469C-A0D1-119323F4F95E}" type="datetime1">
              <a:rPr lang="en-US" smtClean="0"/>
              <a:pPr/>
              <a:t>4/14/2020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4/14/2020</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a:t>Add a footer</a:t>
            </a:r>
            <a:endParaRPr lang="en-US"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46.jpe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8.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png"/><Relationship Id="rId2" Type="http://schemas.openxmlformats.org/officeDocument/2006/relationships/image" Target="../media/image27.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777" y="3019706"/>
            <a:ext cx="4846320" cy="1526415"/>
          </a:xfrm>
        </p:spPr>
        <p:txBody>
          <a:bodyPr/>
          <a:lstStyle/>
          <a:p>
            <a:pPr algn="ctr"/>
            <a:r>
              <a:rPr lang="lv-LV" smtClean="0"/>
              <a:t>ATKRITUMI </a:t>
            </a:r>
            <a:r>
              <a:rPr lang="lv-LV" dirty="0" smtClean="0"/>
              <a:t>UN MĒS</a:t>
            </a:r>
            <a:endParaRPr lang="en-US" dirty="0"/>
          </a:p>
        </p:txBody>
      </p:sp>
      <p:sp>
        <p:nvSpPr>
          <p:cNvPr id="4" name="Subtitle 3"/>
          <p:cNvSpPr>
            <a:spLocks noGrp="1"/>
          </p:cNvSpPr>
          <p:nvPr>
            <p:ph type="subTitle" idx="1"/>
          </p:nvPr>
        </p:nvSpPr>
        <p:spPr/>
        <p:txBody>
          <a:bodyPr/>
          <a:lstStyle/>
          <a:p>
            <a:r>
              <a:rPr lang="lv-LV" dirty="0" smtClean="0"/>
              <a:t>Sagatvoja Sanita </a:t>
            </a:r>
            <a:r>
              <a:rPr lang="lv-LV" dirty="0" err="1" smtClean="0"/>
              <a:t>Strakša</a:t>
            </a:r>
            <a:r>
              <a:rPr lang="lv-LV" dirty="0" smtClean="0"/>
              <a:t>, Rīcības dienas 2020</a:t>
            </a:r>
            <a:endParaRPr lang="lv-LV"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263914"/>
            <a:ext cx="6949440" cy="970992"/>
          </a:xfrm>
        </p:spPr>
        <p:txBody>
          <a:bodyPr>
            <a:normAutofit/>
          </a:bodyPr>
          <a:lstStyle/>
          <a:p>
            <a:r>
              <a:rPr lang="lv-LV" sz="2800" dirty="0" smtClean="0"/>
              <a:t>Saruna par tēmu - Kartupelis</a:t>
            </a:r>
            <a:endParaRPr lang="en-US" sz="2800" dirty="0"/>
          </a:p>
        </p:txBody>
      </p:sp>
      <p:sp>
        <p:nvSpPr>
          <p:cNvPr id="5" name="Text Placeholder 4"/>
          <p:cNvSpPr>
            <a:spLocks noGrp="1"/>
          </p:cNvSpPr>
          <p:nvPr>
            <p:ph type="body" idx="1"/>
          </p:nvPr>
        </p:nvSpPr>
        <p:spPr>
          <a:xfrm>
            <a:off x="1751777" y="3467820"/>
            <a:ext cx="6949440" cy="2311877"/>
          </a:xfrm>
        </p:spPr>
        <p:txBody>
          <a:bodyPr/>
          <a:lstStyle/>
          <a:p>
            <a:pPr marL="342900" indent="-342900">
              <a:buFont typeface="Arial" panose="020B0604020202020204" pitchFamily="34" charset="0"/>
              <a:buChar char="•"/>
            </a:pPr>
            <a:r>
              <a:rPr lang="lv-LV" dirty="0" smtClean="0"/>
              <a:t>Ko gatavo no kartupeļa?  - </a:t>
            </a:r>
          </a:p>
          <a:p>
            <a:pPr marL="342900" indent="-342900">
              <a:buFont typeface="Arial" panose="020B0604020202020204" pitchFamily="34" charset="0"/>
              <a:buChar char="•"/>
            </a:pPr>
            <a:r>
              <a:rPr lang="lv-LV" dirty="0" smtClean="0"/>
              <a:t>Kur </a:t>
            </a:r>
            <a:r>
              <a:rPr lang="lv-LV" dirty="0"/>
              <a:t>likt pāri </a:t>
            </a:r>
            <a:r>
              <a:rPr lang="lv-LV" dirty="0" smtClean="0"/>
              <a:t>palikušās kartupeļu </a:t>
            </a:r>
            <a:r>
              <a:rPr lang="lv-LV" dirty="0"/>
              <a:t>mizas</a:t>
            </a:r>
            <a:r>
              <a:rPr lang="lv-LV" dirty="0" smtClean="0"/>
              <a:t>?  - </a:t>
            </a:r>
            <a:r>
              <a:rPr lang="lv-LV" sz="1600" dirty="0" smtClean="0"/>
              <a:t>bērnu atbildes</a:t>
            </a:r>
          </a:p>
          <a:p>
            <a:pPr marL="342900" indent="-342900">
              <a:buFont typeface="Arial" panose="020B0604020202020204" pitchFamily="34" charset="0"/>
              <a:buChar char="•"/>
            </a:pPr>
            <a:r>
              <a:rPr lang="lv-LV" dirty="0" smtClean="0"/>
              <a:t>Kas ir komposta kaudze?  </a:t>
            </a:r>
            <a:r>
              <a:rPr lang="lv-LV" dirty="0"/>
              <a:t>-</a:t>
            </a:r>
            <a:r>
              <a:rPr lang="lv-LV" dirty="0" smtClean="0"/>
              <a:t> </a:t>
            </a:r>
            <a:r>
              <a:rPr lang="lv-LV" sz="1800" dirty="0" smtClean="0"/>
              <a:t>bērnu atbildes</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195052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1777" y="2263914"/>
            <a:ext cx="6949440" cy="970992"/>
          </a:xfrm>
        </p:spPr>
        <p:txBody>
          <a:bodyPr>
            <a:normAutofit/>
          </a:bodyPr>
          <a:lstStyle/>
          <a:p>
            <a:r>
              <a:rPr lang="lv-LV" sz="2800" dirty="0" smtClean="0"/>
              <a:t>KAS IR BIOLOĢISKIE JEB ORGANISKIE ATKRITUMI</a:t>
            </a:r>
            <a:endParaRPr lang="en-US" sz="2800" dirty="0"/>
          </a:p>
        </p:txBody>
      </p:sp>
      <p:sp>
        <p:nvSpPr>
          <p:cNvPr id="5" name="Text Placeholder 4"/>
          <p:cNvSpPr>
            <a:spLocks noGrp="1"/>
          </p:cNvSpPr>
          <p:nvPr>
            <p:ph type="body" idx="1"/>
          </p:nvPr>
        </p:nvSpPr>
        <p:spPr>
          <a:xfrm>
            <a:off x="1751777" y="3467821"/>
            <a:ext cx="6949440" cy="2363596"/>
          </a:xfrm>
        </p:spPr>
        <p:txBody>
          <a:bodyPr/>
          <a:lstStyle/>
          <a:p>
            <a:endParaRPr lang="lv-LV" dirty="0" smtClean="0"/>
          </a:p>
          <a:p>
            <a:pPr marL="342900" indent="-342900">
              <a:buFont typeface="Arial" panose="020B0604020202020204" pitchFamily="34" charset="0"/>
              <a:buChar char="•"/>
            </a:pPr>
            <a:r>
              <a:rPr lang="lv-LV" dirty="0" smtClean="0"/>
              <a:t>Bērnu atbildes.</a:t>
            </a:r>
            <a:endParaRPr lang="en-US" dirty="0"/>
          </a:p>
        </p:txBody>
      </p:sp>
    </p:spTree>
    <p:extLst>
      <p:ext uri="{BB962C8B-B14F-4D97-AF65-F5344CB8AC3E}">
        <p14:creationId xmlns:p14="http://schemas.microsoft.com/office/powerpoint/2010/main" val="375262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433" y="919616"/>
            <a:ext cx="5049491" cy="1590672"/>
          </a:xfrm>
        </p:spPr>
        <p:txBody>
          <a:bodyPr>
            <a:normAutofit/>
          </a:bodyPr>
          <a:lstStyle/>
          <a:p>
            <a:r>
              <a:rPr lang="lv-LV" sz="2000" dirty="0"/>
              <a:t>Arī dzīvā daba veido atkritumus, ko sauc par organiskajiem atkritumiem. Dabā nekas nav lieks. Tu vari pārliecināties, ka no dabas nākuši atkritumi pēc laika sadalās – sapūst, satrūd.</a:t>
            </a:r>
          </a:p>
        </p:txBody>
      </p:sp>
      <p:sp>
        <p:nvSpPr>
          <p:cNvPr id="4" name="Text Placeholder 3"/>
          <p:cNvSpPr>
            <a:spLocks noGrp="1"/>
          </p:cNvSpPr>
          <p:nvPr>
            <p:ph type="body" sz="half" idx="2"/>
          </p:nvPr>
        </p:nvSpPr>
        <p:spPr>
          <a:xfrm>
            <a:off x="6682433" y="3502152"/>
            <a:ext cx="4937347" cy="2479548"/>
          </a:xfrm>
        </p:spPr>
        <p:txBody>
          <a:bodyPr>
            <a:normAutofit/>
          </a:bodyPr>
          <a:lstStyle/>
          <a:p>
            <a:pPr algn="just"/>
            <a:r>
              <a:rPr lang="lv-LV" sz="2000" dirty="0">
                <a:solidFill>
                  <a:schemeClr val="accent6">
                    <a:lumMod val="75000"/>
                  </a:schemeClr>
                </a:solidFill>
              </a:rPr>
              <a:t>Bioloģiskie atkritumi ir bioloģiski noārdāmi dārzu vai parku atkritumi, mājsaimniecību, restorānu, sabiedriskās ēdināšanas iestāžu un mazumtirdzniecības telpu pārtikas un virtuves atkritumi un citi tiem pielīdzināmi pārtikas ražošanas atkritumi.</a:t>
            </a:r>
          </a:p>
        </p:txBody>
      </p:sp>
      <p:sp>
        <p:nvSpPr>
          <p:cNvPr id="5" name="Slide Number Placeholder 4"/>
          <p:cNvSpPr>
            <a:spLocks noGrp="1"/>
          </p:cNvSpPr>
          <p:nvPr>
            <p:ph type="sldNum" sz="quarter" idx="12"/>
          </p:nvPr>
        </p:nvSpPr>
        <p:spPr/>
        <p:txBody>
          <a:bodyPr/>
          <a:lstStyle/>
          <a:p>
            <a:fld id="{9CD8D479-8942-46E8-A226-A4E01F7A105C}" type="slidenum">
              <a:rPr lang="lv-LV" smtClean="0"/>
              <a:t>12</a:t>
            </a:fld>
            <a:endParaRPr lang="lv-LV"/>
          </a:p>
        </p:txBody>
      </p:sp>
      <p:sp>
        <p:nvSpPr>
          <p:cNvPr id="6" name="Date Placeholder 5"/>
          <p:cNvSpPr>
            <a:spLocks noGrp="1"/>
          </p:cNvSpPr>
          <p:nvPr>
            <p:ph type="dt" sz="half" idx="10"/>
          </p:nvPr>
        </p:nvSpPr>
        <p:spPr/>
        <p:txBody>
          <a:bodyPr/>
          <a:lstStyle/>
          <a:p>
            <a:fld id="{BA2A3310-D664-4933-9402-AB5DB0887727}" type="datetime1">
              <a:rPr lang="en-US" smtClean="0"/>
              <a:pPr/>
              <a:t>4/14/2020</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9" name="Content Placeholder 8"/>
          <p:cNvPicPr>
            <a:picLocks noGrp="1" noChangeAspect="1"/>
          </p:cNvPicPr>
          <p:nvPr>
            <p:ph idx="1"/>
          </p:nvPr>
        </p:nvPicPr>
        <p:blipFill>
          <a:blip r:embed="rId2"/>
          <a:stretch>
            <a:fillRect/>
          </a:stretch>
        </p:blipFill>
        <p:spPr>
          <a:xfrm>
            <a:off x="555311" y="664235"/>
            <a:ext cx="5874585" cy="1958195"/>
          </a:xfrm>
          <a:prstGeom prst="rect">
            <a:avLst/>
          </a:prstGeom>
        </p:spPr>
      </p:pic>
      <p:pic>
        <p:nvPicPr>
          <p:cNvPr id="10" name="Picture 9"/>
          <p:cNvPicPr>
            <a:picLocks noChangeAspect="1"/>
          </p:cNvPicPr>
          <p:nvPr/>
        </p:nvPicPr>
        <p:blipFill>
          <a:blip r:embed="rId3"/>
          <a:stretch>
            <a:fillRect/>
          </a:stretch>
        </p:blipFill>
        <p:spPr>
          <a:xfrm>
            <a:off x="3152333" y="2998851"/>
            <a:ext cx="2619375" cy="1743075"/>
          </a:xfrm>
          <a:prstGeom prst="rect">
            <a:avLst/>
          </a:prstGeom>
        </p:spPr>
      </p:pic>
      <p:pic>
        <p:nvPicPr>
          <p:cNvPr id="11" name="Picture 10"/>
          <p:cNvPicPr>
            <a:picLocks noChangeAspect="1"/>
          </p:cNvPicPr>
          <p:nvPr/>
        </p:nvPicPr>
        <p:blipFill>
          <a:blip r:embed="rId4"/>
          <a:stretch>
            <a:fillRect/>
          </a:stretch>
        </p:blipFill>
        <p:spPr>
          <a:xfrm>
            <a:off x="619841" y="4562475"/>
            <a:ext cx="2619375" cy="1743075"/>
          </a:xfrm>
          <a:prstGeom prst="rect">
            <a:avLst/>
          </a:prstGeom>
        </p:spPr>
      </p:pic>
    </p:spTree>
    <p:extLst>
      <p:ext uri="{BB962C8B-B14F-4D97-AF65-F5344CB8AC3E}">
        <p14:creationId xmlns:p14="http://schemas.microsoft.com/office/powerpoint/2010/main" val="393276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CD8D479-8942-46E8-A226-A4E01F7A105C}" type="slidenum">
              <a:rPr lang="lv-LV" smtClean="0"/>
              <a:t>13</a:t>
            </a:fld>
            <a:endParaRPr lang="lv-LV"/>
          </a:p>
        </p:txBody>
      </p:sp>
      <p:sp>
        <p:nvSpPr>
          <p:cNvPr id="6" name="Date Placeholder 5"/>
          <p:cNvSpPr>
            <a:spLocks noGrp="1"/>
          </p:cNvSpPr>
          <p:nvPr>
            <p:ph type="dt" sz="half" idx="10"/>
          </p:nvPr>
        </p:nvSpPr>
        <p:spPr/>
        <p:txBody>
          <a:bodyPr/>
          <a:lstStyle/>
          <a:p>
            <a:fld id="{E1447A63-5E3D-469C-A0D1-119323F4F95E}" type="datetime1">
              <a:rPr lang="en-US" smtClean="0"/>
              <a:pPr/>
              <a:t>4/14/2020</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6146" name="Picture 2" descr="Image result for komposta kaudze"/>
          <p:cNvPicPr>
            <a:picLocks noGrp="1" noChangeAspect="1" noChangeArrowheads="1"/>
          </p:cNvPicPr>
          <p:nvPr>
            <p:ph type="pic" idx="4294967295"/>
          </p:nvPr>
        </p:nvPicPr>
        <p:blipFill>
          <a:blip r:embed="rId2">
            <a:extLst>
              <a:ext uri="{28A0092B-C50C-407E-A947-70E740481C1C}">
                <a14:useLocalDpi xmlns:a14="http://schemas.microsoft.com/office/drawing/2010/main" val="0"/>
              </a:ext>
            </a:extLst>
          </a:blip>
          <a:srcRect l="17797" r="17797"/>
          <a:stretch>
            <a:fillRect/>
          </a:stretch>
        </p:blipFill>
        <p:spPr bwMode="auto">
          <a:xfrm>
            <a:off x="4052406" y="1918988"/>
            <a:ext cx="3649722" cy="3227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2594353" y="4296875"/>
            <a:ext cx="1170397" cy="1134464"/>
          </a:xfrm>
          <a:prstGeom prst="rect">
            <a:avLst/>
          </a:prstGeom>
        </p:spPr>
      </p:pic>
      <p:pic>
        <p:nvPicPr>
          <p:cNvPr id="9" name="Picture 8"/>
          <p:cNvPicPr>
            <a:picLocks noChangeAspect="1"/>
          </p:cNvPicPr>
          <p:nvPr/>
        </p:nvPicPr>
        <p:blipFill>
          <a:blip r:embed="rId4"/>
          <a:stretch>
            <a:fillRect/>
          </a:stretch>
        </p:blipFill>
        <p:spPr>
          <a:xfrm>
            <a:off x="10506974" y="187620"/>
            <a:ext cx="1475476" cy="1475476"/>
          </a:xfrm>
          <a:prstGeom prst="rect">
            <a:avLst/>
          </a:prstGeom>
        </p:spPr>
      </p:pic>
      <p:pic>
        <p:nvPicPr>
          <p:cNvPr id="10" name="Picture 9"/>
          <p:cNvPicPr>
            <a:picLocks noChangeAspect="1"/>
          </p:cNvPicPr>
          <p:nvPr/>
        </p:nvPicPr>
        <p:blipFill>
          <a:blip r:embed="rId5"/>
          <a:stretch>
            <a:fillRect/>
          </a:stretch>
        </p:blipFill>
        <p:spPr>
          <a:xfrm>
            <a:off x="1032091" y="5431339"/>
            <a:ext cx="1587409" cy="1058802"/>
          </a:xfrm>
          <a:prstGeom prst="rect">
            <a:avLst/>
          </a:prstGeom>
        </p:spPr>
      </p:pic>
      <p:sp>
        <p:nvSpPr>
          <p:cNvPr id="11" name="AutoShape 6" descr="Image result for koku lapas"/>
          <p:cNvSpPr>
            <a:spLocks noChangeAspect="1" noChangeArrowheads="1"/>
          </p:cNvSpPr>
          <p:nvPr/>
        </p:nvSpPr>
        <p:spPr bwMode="auto">
          <a:xfrm>
            <a:off x="155575" y="-547688"/>
            <a:ext cx="1476375" cy="11525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3" name="Picture 12"/>
          <p:cNvPicPr>
            <a:picLocks noChangeAspect="1"/>
          </p:cNvPicPr>
          <p:nvPr/>
        </p:nvPicPr>
        <p:blipFill>
          <a:blip r:embed="rId6"/>
          <a:stretch>
            <a:fillRect/>
          </a:stretch>
        </p:blipFill>
        <p:spPr>
          <a:xfrm>
            <a:off x="307975" y="1929071"/>
            <a:ext cx="1000662" cy="1300353"/>
          </a:xfrm>
          <a:prstGeom prst="rect">
            <a:avLst/>
          </a:prstGeom>
        </p:spPr>
      </p:pic>
      <p:pic>
        <p:nvPicPr>
          <p:cNvPr id="14" name="Picture 13"/>
          <p:cNvPicPr>
            <a:picLocks noChangeAspect="1"/>
          </p:cNvPicPr>
          <p:nvPr/>
        </p:nvPicPr>
        <p:blipFill>
          <a:blip r:embed="rId7"/>
          <a:stretch>
            <a:fillRect/>
          </a:stretch>
        </p:blipFill>
        <p:spPr>
          <a:xfrm>
            <a:off x="8189093" y="265257"/>
            <a:ext cx="1646403" cy="1233213"/>
          </a:xfrm>
          <a:prstGeom prst="rect">
            <a:avLst/>
          </a:prstGeom>
        </p:spPr>
      </p:pic>
      <p:pic>
        <p:nvPicPr>
          <p:cNvPr id="15" name="Picture 14"/>
          <p:cNvPicPr>
            <a:picLocks noChangeAspect="1"/>
          </p:cNvPicPr>
          <p:nvPr/>
        </p:nvPicPr>
        <p:blipFill>
          <a:blip r:embed="rId8"/>
          <a:stretch>
            <a:fillRect/>
          </a:stretch>
        </p:blipFill>
        <p:spPr>
          <a:xfrm>
            <a:off x="3474428" y="367485"/>
            <a:ext cx="1946956" cy="1295611"/>
          </a:xfrm>
          <a:prstGeom prst="rect">
            <a:avLst/>
          </a:prstGeom>
        </p:spPr>
      </p:pic>
      <p:pic>
        <p:nvPicPr>
          <p:cNvPr id="6154" name="Picture 10" descr="Image result for novītušas puķ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85746" y="2012345"/>
            <a:ext cx="1223075" cy="18365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a:stretch>
            <a:fillRect/>
          </a:stretch>
        </p:blipFill>
        <p:spPr>
          <a:xfrm>
            <a:off x="9634540" y="1796185"/>
            <a:ext cx="2347910" cy="1173955"/>
          </a:xfrm>
          <a:prstGeom prst="rect">
            <a:avLst/>
          </a:prstGeom>
        </p:spPr>
      </p:pic>
      <p:sp>
        <p:nvSpPr>
          <p:cNvPr id="17" name="AutoShape 12" descr="Image result for baterij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8" name="Picture 17"/>
          <p:cNvPicPr>
            <a:picLocks noChangeAspect="1"/>
          </p:cNvPicPr>
          <p:nvPr/>
        </p:nvPicPr>
        <p:blipFill>
          <a:blip r:embed="rId11"/>
          <a:stretch>
            <a:fillRect/>
          </a:stretch>
        </p:blipFill>
        <p:spPr>
          <a:xfrm>
            <a:off x="6319223" y="357796"/>
            <a:ext cx="1113415" cy="1113415"/>
          </a:xfrm>
          <a:prstGeom prst="rect">
            <a:avLst/>
          </a:prstGeom>
        </p:spPr>
      </p:pic>
      <p:pic>
        <p:nvPicPr>
          <p:cNvPr id="19" name="Picture 18"/>
          <p:cNvPicPr>
            <a:picLocks noChangeAspect="1"/>
          </p:cNvPicPr>
          <p:nvPr/>
        </p:nvPicPr>
        <p:blipFill>
          <a:blip r:embed="rId12"/>
          <a:stretch>
            <a:fillRect/>
          </a:stretch>
        </p:blipFill>
        <p:spPr>
          <a:xfrm>
            <a:off x="149051" y="3939032"/>
            <a:ext cx="1609366" cy="990379"/>
          </a:xfrm>
          <a:prstGeom prst="rect">
            <a:avLst/>
          </a:prstGeom>
        </p:spPr>
      </p:pic>
      <p:pic>
        <p:nvPicPr>
          <p:cNvPr id="20" name="Picture 19"/>
          <p:cNvPicPr>
            <a:picLocks noChangeAspect="1"/>
          </p:cNvPicPr>
          <p:nvPr/>
        </p:nvPicPr>
        <p:blipFill>
          <a:blip r:embed="rId13"/>
          <a:stretch>
            <a:fillRect/>
          </a:stretch>
        </p:blipFill>
        <p:spPr>
          <a:xfrm>
            <a:off x="9996117" y="3343143"/>
            <a:ext cx="1986333" cy="1321814"/>
          </a:xfrm>
          <a:prstGeom prst="rect">
            <a:avLst/>
          </a:prstGeom>
        </p:spPr>
      </p:pic>
      <p:pic>
        <p:nvPicPr>
          <p:cNvPr id="21" name="Picture 20"/>
          <p:cNvPicPr>
            <a:picLocks noChangeAspect="1"/>
          </p:cNvPicPr>
          <p:nvPr/>
        </p:nvPicPr>
        <p:blipFill>
          <a:blip r:embed="rId14"/>
          <a:stretch>
            <a:fillRect/>
          </a:stretch>
        </p:blipFill>
        <p:spPr>
          <a:xfrm>
            <a:off x="5954887" y="5190697"/>
            <a:ext cx="2076809" cy="1287621"/>
          </a:xfrm>
          <a:prstGeom prst="rect">
            <a:avLst/>
          </a:prstGeom>
        </p:spPr>
      </p:pic>
      <p:pic>
        <p:nvPicPr>
          <p:cNvPr id="22" name="Picture 21"/>
          <p:cNvPicPr>
            <a:picLocks noChangeAspect="1"/>
          </p:cNvPicPr>
          <p:nvPr/>
        </p:nvPicPr>
        <p:blipFill>
          <a:blip r:embed="rId15"/>
          <a:stretch>
            <a:fillRect/>
          </a:stretch>
        </p:blipFill>
        <p:spPr>
          <a:xfrm>
            <a:off x="9047400" y="5157730"/>
            <a:ext cx="2145408" cy="1332411"/>
          </a:xfrm>
          <a:prstGeom prst="rect">
            <a:avLst/>
          </a:prstGeom>
        </p:spPr>
      </p:pic>
      <p:pic>
        <p:nvPicPr>
          <p:cNvPr id="23" name="Picture 22"/>
          <p:cNvPicPr>
            <a:picLocks noChangeAspect="1"/>
          </p:cNvPicPr>
          <p:nvPr/>
        </p:nvPicPr>
        <p:blipFill>
          <a:blip r:embed="rId16"/>
          <a:stretch>
            <a:fillRect/>
          </a:stretch>
        </p:blipFill>
        <p:spPr>
          <a:xfrm>
            <a:off x="3483474" y="5253028"/>
            <a:ext cx="1607439" cy="1162958"/>
          </a:xfrm>
          <a:prstGeom prst="rect">
            <a:avLst/>
          </a:prstGeom>
        </p:spPr>
      </p:pic>
      <p:pic>
        <p:nvPicPr>
          <p:cNvPr id="24" name="Picture 23"/>
          <p:cNvPicPr>
            <a:picLocks noChangeAspect="1"/>
          </p:cNvPicPr>
          <p:nvPr/>
        </p:nvPicPr>
        <p:blipFill>
          <a:blip r:embed="rId17"/>
          <a:stretch>
            <a:fillRect/>
          </a:stretch>
        </p:blipFill>
        <p:spPr>
          <a:xfrm>
            <a:off x="7851334" y="3351192"/>
            <a:ext cx="1995577" cy="1122512"/>
          </a:xfrm>
          <a:prstGeom prst="rect">
            <a:avLst/>
          </a:prstGeom>
        </p:spPr>
      </p:pic>
      <p:pic>
        <p:nvPicPr>
          <p:cNvPr id="25" name="Picture 24"/>
          <p:cNvPicPr>
            <a:picLocks noChangeAspect="1"/>
          </p:cNvPicPr>
          <p:nvPr/>
        </p:nvPicPr>
        <p:blipFill>
          <a:blip r:embed="rId18"/>
          <a:stretch>
            <a:fillRect/>
          </a:stretch>
        </p:blipFill>
        <p:spPr>
          <a:xfrm>
            <a:off x="586621" y="437148"/>
            <a:ext cx="1989968" cy="1324233"/>
          </a:xfrm>
          <a:prstGeom prst="rect">
            <a:avLst/>
          </a:prstGeom>
        </p:spPr>
      </p:pic>
    </p:spTree>
    <p:extLst>
      <p:ext uri="{BB962C8B-B14F-4D97-AF65-F5344CB8AC3E}">
        <p14:creationId xmlns:p14="http://schemas.microsoft.com/office/powerpoint/2010/main" val="428015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p:cNvSpPr>
            <a:spLocks noGrp="1"/>
          </p:cNvSpPr>
          <p:nvPr>
            <p:ph type="sldNum" sz="quarter" idx="12"/>
          </p:nvPr>
        </p:nvSpPr>
        <p:spPr/>
        <p:txBody>
          <a:bodyPr/>
          <a:lstStyle/>
          <a:p>
            <a:fld id="{9CD8D479-8942-46E8-A226-A4E01F7A105C}" type="slidenum">
              <a:rPr lang="lv-LV" smtClean="0"/>
              <a:t>14</a:t>
            </a:fld>
            <a:endParaRPr lang="lv-LV"/>
          </a:p>
        </p:txBody>
      </p:sp>
      <p:sp>
        <p:nvSpPr>
          <p:cNvPr id="3" name="Datuma vietturis 2"/>
          <p:cNvSpPr>
            <a:spLocks noGrp="1"/>
          </p:cNvSpPr>
          <p:nvPr>
            <p:ph type="dt" sz="half" idx="10"/>
          </p:nvPr>
        </p:nvSpPr>
        <p:spPr/>
        <p:txBody>
          <a:bodyPr/>
          <a:lstStyle/>
          <a:p>
            <a:fld id="{C81B9673-AC7F-4F1F-84E4-F0E5EAAE106D}" type="datetime1">
              <a:rPr lang="en-US" smtClean="0"/>
              <a:pPr/>
              <a:t>4/14/2020</a:t>
            </a:fld>
            <a:endParaRPr lang="en-US" dirty="0"/>
          </a:p>
        </p:txBody>
      </p:sp>
      <p:sp>
        <p:nvSpPr>
          <p:cNvPr id="4" name="Kājenes vietturis 3"/>
          <p:cNvSpPr>
            <a:spLocks noGrp="1"/>
          </p:cNvSpPr>
          <p:nvPr>
            <p:ph type="ftr" sz="quarter" idx="11"/>
          </p:nvPr>
        </p:nvSpPr>
        <p:spPr/>
        <p:txBody>
          <a:bodyPr/>
          <a:lstStyle/>
          <a:p>
            <a:r>
              <a:rPr lang="en-US" smtClean="0"/>
              <a:t>Add a footer</a:t>
            </a:r>
            <a:endParaRPr lang="en-US" dirty="0"/>
          </a:p>
        </p:txBody>
      </p:sp>
      <p:sp>
        <p:nvSpPr>
          <p:cNvPr id="5" name="Taisnstūris 4"/>
          <p:cNvSpPr/>
          <p:nvPr/>
        </p:nvSpPr>
        <p:spPr>
          <a:xfrm>
            <a:off x="3562197" y="3013502"/>
            <a:ext cx="9629174" cy="830997"/>
          </a:xfrm>
          <a:prstGeom prst="rect">
            <a:avLst/>
          </a:prstGeom>
        </p:spPr>
        <p:txBody>
          <a:bodyPr wrap="none">
            <a:spAutoFit/>
          </a:bodyPr>
          <a:lstStyle/>
          <a:p>
            <a:r>
              <a:rPr lang="lv-LV"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PALDIES PAR UZMANĪBU!</a:t>
            </a:r>
            <a:r>
              <a:rPr lang="lv-LV" sz="4800" dirty="0" smtClean="0">
                <a:solidFill>
                  <a:prstClr val="white"/>
                </a:solidFill>
                <a:ea typeface="+mj-ea"/>
                <a:cs typeface="+mj-cs"/>
              </a:rPr>
              <a:t>N </a:t>
            </a:r>
            <a:r>
              <a:rPr lang="lv-LV" sz="4800" dirty="0" err="1" smtClean="0">
                <a:solidFill>
                  <a:prstClr val="white"/>
                </a:solidFill>
                <a:ea typeface="+mj-ea"/>
                <a:cs typeface="+mj-cs"/>
              </a:rPr>
              <a:t>MĒSpP</a:t>
            </a:r>
            <a:endParaRPr lang="lv-LV" dirty="0"/>
          </a:p>
        </p:txBody>
      </p:sp>
    </p:spTree>
    <p:extLst>
      <p:ext uri="{BB962C8B-B14F-4D97-AF65-F5344CB8AC3E}">
        <p14:creationId xmlns:p14="http://schemas.microsoft.com/office/powerpoint/2010/main" val="50381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51777" y="2263914"/>
            <a:ext cx="6949440" cy="884728"/>
          </a:xfrm>
        </p:spPr>
        <p:txBody>
          <a:bodyPr>
            <a:normAutofit fontScale="90000"/>
          </a:bodyPr>
          <a:lstStyle/>
          <a:p>
            <a:pPr algn="ctr"/>
            <a:r>
              <a:rPr lang="lv-LV" dirty="0" smtClean="0"/>
              <a:t>KAS IR DABA?</a:t>
            </a:r>
            <a:endParaRPr lang="lv-LV" dirty="0"/>
          </a:p>
        </p:txBody>
      </p:sp>
      <p:sp>
        <p:nvSpPr>
          <p:cNvPr id="11" name="Text Placeholder 10"/>
          <p:cNvSpPr>
            <a:spLocks noGrp="1"/>
          </p:cNvSpPr>
          <p:nvPr>
            <p:ph type="body" idx="1"/>
          </p:nvPr>
        </p:nvSpPr>
        <p:spPr>
          <a:xfrm>
            <a:off x="1751777" y="3312543"/>
            <a:ext cx="6949440" cy="2518873"/>
          </a:xfrm>
        </p:spPr>
        <p:txBody>
          <a:bodyPr/>
          <a:lstStyle/>
          <a:p>
            <a:r>
              <a:rPr lang="lv-LV" dirty="0" smtClean="0"/>
              <a:t>Atbild mazā Eko padome?(bērnu atbildes)</a:t>
            </a:r>
          </a:p>
          <a:p>
            <a:pPr marL="342900" indent="-342900">
              <a:buFont typeface="Arial" panose="020B0604020202020204" pitchFamily="34" charset="0"/>
              <a:buChar char="•"/>
            </a:pPr>
            <a:r>
              <a:rPr lang="lv-LV" dirty="0" smtClean="0"/>
              <a:t>Tas kur mēs dzīvojam</a:t>
            </a:r>
          </a:p>
          <a:p>
            <a:pPr marL="342900" indent="-342900">
              <a:buFont typeface="Arial" panose="020B0604020202020204" pitchFamily="34" charset="0"/>
              <a:buChar char="•"/>
            </a:pPr>
            <a:r>
              <a:rPr lang="lv-LV" dirty="0" smtClean="0"/>
              <a:t>Daba ir tā kura dod enerģiju</a:t>
            </a:r>
          </a:p>
          <a:p>
            <a:pPr marL="342900" indent="-342900">
              <a:buFont typeface="Arial" panose="020B0604020202020204" pitchFamily="34" charset="0"/>
              <a:buChar char="•"/>
            </a:pPr>
            <a:r>
              <a:rPr lang="lv-LV" dirty="0" smtClean="0"/>
              <a:t>Daba dod skaistumu</a:t>
            </a:r>
          </a:p>
          <a:p>
            <a:pPr marL="342900" indent="-342900">
              <a:buFont typeface="Arial" panose="020B0604020202020204" pitchFamily="34" charset="0"/>
              <a:buChar char="•"/>
            </a:pPr>
            <a:r>
              <a:rPr lang="lv-LV" dirty="0" smtClean="0"/>
              <a:t>Daba mums palīdz – dod gaisu</a:t>
            </a:r>
          </a:p>
          <a:p>
            <a:pPr marL="342900" indent="-342900">
              <a:buFont typeface="Arial" panose="020B0604020202020204" pitchFamily="34" charset="0"/>
              <a:buChar char="•"/>
            </a:pPr>
            <a:r>
              <a:rPr lang="lv-LV" dirty="0" smtClean="0"/>
              <a:t>Daba ir dzīvnieku mājas</a:t>
            </a:r>
          </a:p>
          <a:p>
            <a:pPr marL="342900" indent="-342900">
              <a:buFont typeface="Arial" panose="020B0604020202020204" pitchFamily="34" charset="0"/>
              <a:buChar char="•"/>
            </a:pPr>
            <a:r>
              <a:rPr lang="lv-LV" dirty="0" smtClean="0"/>
              <a:t>Dabā mēs audzējam augus</a:t>
            </a:r>
            <a:endParaRPr lang="lv-LV" dirty="0"/>
          </a:p>
        </p:txBody>
      </p:sp>
      <p:sp>
        <p:nvSpPr>
          <p:cNvPr id="7" name="Slide Number Placeholder 6"/>
          <p:cNvSpPr>
            <a:spLocks noGrp="1"/>
          </p:cNvSpPr>
          <p:nvPr>
            <p:ph type="sldNum" sz="quarter" idx="4294967295"/>
          </p:nvPr>
        </p:nvSpPr>
        <p:spPr>
          <a:xfrm>
            <a:off x="0" y="6629400"/>
            <a:ext cx="411163" cy="228600"/>
          </a:xfrm>
        </p:spPr>
        <p:txBody>
          <a:bodyPr/>
          <a:lstStyle/>
          <a:p>
            <a:fld id="{9CD8D479-8942-46E8-A226-A4E01F7A105C}" type="slidenum">
              <a:rPr lang="en-US" smtClean="0"/>
              <a:t>2</a:t>
            </a:fld>
            <a:endParaRPr lang="en-US" dirty="0"/>
          </a:p>
        </p:txBody>
      </p:sp>
      <p:sp>
        <p:nvSpPr>
          <p:cNvPr id="8" name="Date Placeholder 7"/>
          <p:cNvSpPr>
            <a:spLocks noGrp="1"/>
          </p:cNvSpPr>
          <p:nvPr>
            <p:ph type="dt" sz="half" idx="4294967295"/>
          </p:nvPr>
        </p:nvSpPr>
        <p:spPr>
          <a:xfrm>
            <a:off x="0" y="6629400"/>
            <a:ext cx="1000125" cy="228600"/>
          </a:xfrm>
        </p:spPr>
        <p:txBody>
          <a:bodyPr/>
          <a:lstStyle/>
          <a:p>
            <a:fld id="{94C81B4D-F060-418E-A958-B2BDC1A258F8}" type="datetime1">
              <a:rPr lang="en-US" smtClean="0"/>
              <a:pPr/>
              <a:t>4/14/2020</a:t>
            </a:fld>
            <a:endParaRPr lang="en-US" dirty="0"/>
          </a:p>
        </p:txBody>
      </p:sp>
    </p:spTree>
    <p:extLst>
      <p:ext uri="{BB962C8B-B14F-4D97-AF65-F5344CB8AC3E}">
        <p14:creationId xmlns:p14="http://schemas.microsoft.com/office/powerpoint/2010/main" val="27883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15202" y="807934"/>
            <a:ext cx="5040864" cy="3674852"/>
          </a:xfrm>
        </p:spPr>
        <p:txBody>
          <a:bodyPr>
            <a:normAutofit fontScale="90000"/>
          </a:bodyPr>
          <a:lstStyle/>
          <a:p>
            <a:pPr algn="just"/>
            <a:r>
              <a:rPr lang="lv-LV" sz="2000" dirty="0"/>
              <a:t>Daba ir ļoti daudzveidīga... Ir daudz brīnišķīgu vietu, kas nodrošina mājas un barību savvaļas iemītniekiem, tīru gaisu, pārtiku un ārstniecības līdzekļus un citus noderīgus resursus cilvēku labklājībai.</a:t>
            </a:r>
            <a:br>
              <a:rPr lang="lv-LV" sz="2000" dirty="0"/>
            </a:br>
            <a:r>
              <a:rPr lang="lv-LV" sz="2000" dirty="0">
                <a:solidFill>
                  <a:srgbClr val="FF0000"/>
                </a:solidFill>
              </a:rPr>
              <a:t>Pasaulē cilvēku kļūst ar vien vairāk un vairāk. Ar vien vairāk tiek būvētas mājas, biroju ēkas, ceļi. Katrai jaunai mājai ir nepieciešams tīrs ūdens un elektroenerģija. Lai nodrošinātu ūdeni, uz upēm tiek būvēti dambji, kas maina upes tecējumu un straumi. Lai ražotu elektrību un nodrošinātu mājās siltumu, tiek dedzināti naftas produkti, ogles un koksne, kā rezultātā gaisā nonāk kaitīgas gāzes. </a:t>
            </a:r>
          </a:p>
        </p:txBody>
      </p:sp>
      <p:sp>
        <p:nvSpPr>
          <p:cNvPr id="12" name="Text Placeholder 11"/>
          <p:cNvSpPr>
            <a:spLocks noGrp="1"/>
          </p:cNvSpPr>
          <p:nvPr>
            <p:ph type="body" sz="half" idx="2"/>
          </p:nvPr>
        </p:nvSpPr>
        <p:spPr>
          <a:xfrm>
            <a:off x="6380509" y="4623757"/>
            <a:ext cx="5480811" cy="1673525"/>
          </a:xfrm>
        </p:spPr>
        <p:txBody>
          <a:bodyPr/>
          <a:lstStyle/>
          <a:p>
            <a:r>
              <a:rPr lang="lv-LV" dirty="0">
                <a:solidFill>
                  <a:srgbClr val="7030A0"/>
                </a:solidFill>
              </a:rPr>
              <a:t>Cilvēki bieži vien neapzinās, cik lielā mērā mēs esam saistīti ar dabu un neapdomīgi izmanto dabas resursus un piesārņo to. Mums šķiet, ka mēs drīkstam neierobežoti izmantot dabas resursus, lai uzlabotu savu labklājību, taču tā mēs patiesībā nodarām arī milzīgu ļaunumu </a:t>
            </a:r>
            <a:r>
              <a:rPr lang="lv-LV" dirty="0" smtClean="0">
                <a:solidFill>
                  <a:srgbClr val="7030A0"/>
                </a:solidFill>
              </a:rPr>
              <a:t>arī SEV</a:t>
            </a:r>
            <a:endParaRPr lang="lv-LV" dirty="0">
              <a:solidFill>
                <a:srgbClr val="7030A0"/>
              </a:solidFill>
            </a:endParaRPr>
          </a:p>
        </p:txBody>
      </p:sp>
      <p:sp>
        <p:nvSpPr>
          <p:cNvPr id="4" name="Slide Number Placeholder 3"/>
          <p:cNvSpPr>
            <a:spLocks noGrp="1"/>
          </p:cNvSpPr>
          <p:nvPr>
            <p:ph type="sldNum" sz="quarter" idx="12"/>
          </p:nvPr>
        </p:nvSpPr>
        <p:spPr/>
        <p:txBody>
          <a:bodyPr/>
          <a:lstStyle/>
          <a:p>
            <a:fld id="{9CD8D479-8942-46E8-A226-A4E01F7A105C}" type="slidenum">
              <a:rPr lang="en-US" smtClean="0"/>
              <a:t>3</a:t>
            </a:fld>
            <a:endParaRPr lang="en-US"/>
          </a:p>
        </p:txBody>
      </p:sp>
      <p:sp>
        <p:nvSpPr>
          <p:cNvPr id="5" name="Date Placeholder 4"/>
          <p:cNvSpPr>
            <a:spLocks noGrp="1"/>
          </p:cNvSpPr>
          <p:nvPr>
            <p:ph type="dt" sz="half" idx="10"/>
          </p:nvPr>
        </p:nvSpPr>
        <p:spPr/>
        <p:txBody>
          <a:bodyPr/>
          <a:lstStyle/>
          <a:p>
            <a:fld id="{6DD1B487-36FD-4CED-B07A-1A81FC6540B1}" type="datetime1">
              <a:rPr lang="en-US" smtClean="0"/>
              <a:pPr/>
              <a:t>4/14/2020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pic>
        <p:nvPicPr>
          <p:cNvPr id="1026" name="Picture 2" descr="Image result for DAB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3957" y="4482786"/>
            <a:ext cx="3708870" cy="2076967"/>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4" descr="Image result for DABA"/>
          <p:cNvSpPr>
            <a:spLocks noChangeAspect="1" noChangeArrowheads="1"/>
          </p:cNvSpPr>
          <p:nvPr/>
        </p:nvSpPr>
        <p:spPr bwMode="auto">
          <a:xfrm>
            <a:off x="155575" y="-144463"/>
            <a:ext cx="2801390" cy="28013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4" name="Picture 13"/>
          <p:cNvPicPr>
            <a:picLocks noChangeAspect="1"/>
          </p:cNvPicPr>
          <p:nvPr/>
        </p:nvPicPr>
        <p:blipFill>
          <a:blip r:embed="rId3"/>
          <a:stretch>
            <a:fillRect/>
          </a:stretch>
        </p:blipFill>
        <p:spPr>
          <a:xfrm>
            <a:off x="304835" y="3177245"/>
            <a:ext cx="2979126" cy="1975290"/>
          </a:xfrm>
          <a:prstGeom prst="rect">
            <a:avLst/>
          </a:prstGeom>
        </p:spPr>
      </p:pic>
      <p:pic>
        <p:nvPicPr>
          <p:cNvPr id="1030" name="Picture 6" descr="Image result for DA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396" y="2001278"/>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stretch>
            <a:fillRect/>
          </a:stretch>
        </p:blipFill>
        <p:spPr>
          <a:xfrm>
            <a:off x="583404" y="266849"/>
            <a:ext cx="1847850" cy="2466975"/>
          </a:xfrm>
          <a:prstGeom prst="rect">
            <a:avLst/>
          </a:prstGeom>
        </p:spPr>
      </p:pic>
      <p:pic>
        <p:nvPicPr>
          <p:cNvPr id="16" name="Picture 15"/>
          <p:cNvPicPr>
            <a:picLocks noChangeAspect="1"/>
          </p:cNvPicPr>
          <p:nvPr/>
        </p:nvPicPr>
        <p:blipFill>
          <a:blip r:embed="rId6"/>
          <a:stretch>
            <a:fillRect/>
          </a:stretch>
        </p:blipFill>
        <p:spPr>
          <a:xfrm>
            <a:off x="2844589" y="266849"/>
            <a:ext cx="2857500" cy="1600200"/>
          </a:xfrm>
          <a:prstGeom prst="rect">
            <a:avLst/>
          </a:prstGeom>
        </p:spPr>
      </p:pic>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3878" y="517585"/>
            <a:ext cx="4830793" cy="2934919"/>
          </a:xfrm>
        </p:spPr>
        <p:txBody>
          <a:bodyPr>
            <a:noAutofit/>
          </a:bodyPr>
          <a:lstStyle/>
          <a:p>
            <a:pPr algn="just"/>
            <a:r>
              <a:rPr lang="lv-LV" sz="2000" dirty="0"/>
              <a:t>Lai izgatavotu sev nepieciešamās lietas, cilvēki izmanto gan dabiskos, gan mākslīgos materiālus. Dabiskie materiāli ir atrodami dabā. Tos iegūst no augiem, dzīvniekiem un iežiem. Dabiskie materiāli ir dabai draudzīgi. Cilvēki pārveido dabas radītos materiālus un rada mākslīgus materiālus – papīru, plastmasu, stiklu, metālu. Mākslīgi veidotie materiāli var nodarīt dabai kaitējumu. </a:t>
            </a:r>
          </a:p>
        </p:txBody>
      </p:sp>
      <p:pic>
        <p:nvPicPr>
          <p:cNvPr id="8" name="Content Placeholder 7"/>
          <p:cNvPicPr>
            <a:picLocks noGrp="1" noChangeAspect="1"/>
          </p:cNvPicPr>
          <p:nvPr>
            <p:ph idx="1"/>
          </p:nvPr>
        </p:nvPicPr>
        <p:blipFill>
          <a:blip r:embed="rId2"/>
          <a:stretch>
            <a:fillRect/>
          </a:stretch>
        </p:blipFill>
        <p:spPr>
          <a:xfrm>
            <a:off x="306406" y="254150"/>
            <a:ext cx="2628900" cy="1743075"/>
          </a:xfrm>
          <a:prstGeom prst="rect">
            <a:avLst/>
          </a:prstGeom>
        </p:spPr>
      </p:pic>
      <p:sp>
        <p:nvSpPr>
          <p:cNvPr id="4" name="Text Placeholder 3"/>
          <p:cNvSpPr>
            <a:spLocks noGrp="1"/>
          </p:cNvSpPr>
          <p:nvPr>
            <p:ph type="body" sz="half" idx="2"/>
          </p:nvPr>
        </p:nvSpPr>
        <p:spPr>
          <a:xfrm>
            <a:off x="6682434" y="3528204"/>
            <a:ext cx="5239272" cy="2453495"/>
          </a:xfrm>
        </p:spPr>
        <p:txBody>
          <a:bodyPr>
            <a:noAutofit/>
          </a:bodyPr>
          <a:lstStyle/>
          <a:p>
            <a:pPr algn="just"/>
            <a:r>
              <a:rPr lang="lv-LV" dirty="0"/>
              <a:t>DABAS VIDĒ – mežā un pļavā, upē un ezerā – nekas nav lieks, jo dzīvnieki neizmanto cilvēku radītās lietas un nerada atkritumus. Man un maniem draugiem – zvēriem, putniem, kukaiņiem un ūdens dzīvniekiem – patīk dzīvot tīrā dabas vidē. Zemē nomesti plastmasas maisiņi, pudeles, konfekšu papīri un čipsu pakasPIESĀRŅO VIDI. Cilvēku radīta ATKRITUMU IZGĀZTUVE nodara kaitējumu dabai. Ja dabas vide ir tīra, dzīvnieki un augi jūtas labi – ir veseli.</a:t>
            </a:r>
          </a:p>
        </p:txBody>
      </p:sp>
      <p:sp>
        <p:nvSpPr>
          <p:cNvPr id="5" name="Slide Number Placeholder 4"/>
          <p:cNvSpPr>
            <a:spLocks noGrp="1"/>
          </p:cNvSpPr>
          <p:nvPr>
            <p:ph type="sldNum" sz="quarter" idx="12"/>
          </p:nvPr>
        </p:nvSpPr>
        <p:spPr/>
        <p:txBody>
          <a:bodyPr/>
          <a:lstStyle/>
          <a:p>
            <a:fld id="{9CD8D479-8942-46E8-A226-A4E01F7A105C}" type="slidenum">
              <a:rPr lang="lv-LV" smtClean="0"/>
              <a:t>4</a:t>
            </a:fld>
            <a:endParaRPr lang="lv-LV"/>
          </a:p>
        </p:txBody>
      </p:sp>
      <p:sp>
        <p:nvSpPr>
          <p:cNvPr id="6" name="Date Placeholder 5"/>
          <p:cNvSpPr>
            <a:spLocks noGrp="1"/>
          </p:cNvSpPr>
          <p:nvPr>
            <p:ph type="dt" sz="half" idx="10"/>
          </p:nvPr>
        </p:nvSpPr>
        <p:spPr/>
        <p:txBody>
          <a:bodyPr/>
          <a:lstStyle/>
          <a:p>
            <a:fld id="{BA2A3310-D664-4933-9402-AB5DB0887727}" type="datetime1">
              <a:rPr lang="en-US" smtClean="0"/>
              <a:pPr/>
              <a:t>4/14/2020</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9" name="Picture 8"/>
          <p:cNvPicPr>
            <a:picLocks noChangeAspect="1"/>
          </p:cNvPicPr>
          <p:nvPr/>
        </p:nvPicPr>
        <p:blipFill>
          <a:blip r:embed="rId3"/>
          <a:stretch>
            <a:fillRect/>
          </a:stretch>
        </p:blipFill>
        <p:spPr>
          <a:xfrm>
            <a:off x="2025859" y="1603915"/>
            <a:ext cx="2619375" cy="1743075"/>
          </a:xfrm>
          <a:prstGeom prst="rect">
            <a:avLst/>
          </a:prstGeom>
        </p:spPr>
      </p:pic>
      <p:pic>
        <p:nvPicPr>
          <p:cNvPr id="4098" name="Picture 2" descr="Image result for dzīvnieki dabā un atkritum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8373" y="277733"/>
            <a:ext cx="2560967" cy="17073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stretch>
            <a:fillRect/>
          </a:stretch>
        </p:blipFill>
        <p:spPr>
          <a:xfrm>
            <a:off x="251040" y="3256680"/>
            <a:ext cx="2684266" cy="3226282"/>
          </a:xfrm>
          <a:prstGeom prst="rect">
            <a:avLst/>
          </a:prstGeom>
        </p:spPr>
      </p:pic>
      <p:pic>
        <p:nvPicPr>
          <p:cNvPr id="11" name="Picture 10"/>
          <p:cNvPicPr>
            <a:picLocks noChangeAspect="1"/>
          </p:cNvPicPr>
          <p:nvPr/>
        </p:nvPicPr>
        <p:blipFill>
          <a:blip r:embed="rId6"/>
          <a:stretch>
            <a:fillRect/>
          </a:stretch>
        </p:blipFill>
        <p:spPr>
          <a:xfrm>
            <a:off x="3254617" y="3687392"/>
            <a:ext cx="2955228" cy="1971559"/>
          </a:xfrm>
          <a:prstGeom prst="rect">
            <a:avLst/>
          </a:prstGeom>
        </p:spPr>
      </p:pic>
    </p:spTree>
    <p:extLst>
      <p:ext uri="{BB962C8B-B14F-4D97-AF65-F5344CB8AC3E}">
        <p14:creationId xmlns:p14="http://schemas.microsoft.com/office/powerpoint/2010/main" val="14170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751777" y="2263914"/>
            <a:ext cx="6949440" cy="781211"/>
          </a:xfrm>
        </p:spPr>
        <p:txBody>
          <a:bodyPr>
            <a:normAutofit/>
          </a:bodyPr>
          <a:lstStyle/>
          <a:p>
            <a:r>
              <a:rPr lang="lv-LV" sz="4400" dirty="0" smtClean="0"/>
              <a:t>KĀ VEIDOJAS ATKRITUMI?</a:t>
            </a:r>
            <a:endParaRPr lang="lv-LV" sz="4400" dirty="0"/>
          </a:p>
        </p:txBody>
      </p:sp>
      <p:sp>
        <p:nvSpPr>
          <p:cNvPr id="11" name="Text Placeholder 10"/>
          <p:cNvSpPr>
            <a:spLocks noGrp="1"/>
          </p:cNvSpPr>
          <p:nvPr>
            <p:ph type="body" idx="1"/>
          </p:nvPr>
        </p:nvSpPr>
        <p:spPr>
          <a:xfrm>
            <a:off x="1751777" y="3157269"/>
            <a:ext cx="6949440" cy="2674148"/>
          </a:xfrm>
        </p:spPr>
        <p:txBody>
          <a:bodyPr/>
          <a:lstStyle/>
          <a:p>
            <a:r>
              <a:rPr lang="lv-LV" dirty="0" smtClean="0"/>
              <a:t>Atbild mazā Eko padome:</a:t>
            </a:r>
          </a:p>
          <a:p>
            <a:pPr marL="342900" indent="-342900">
              <a:buFont typeface="Arial" panose="020B0604020202020204" pitchFamily="34" charset="0"/>
              <a:buChar char="•"/>
            </a:pPr>
            <a:r>
              <a:rPr lang="lv-LV" dirty="0" smtClean="0"/>
              <a:t>Cilvēki tos rada</a:t>
            </a:r>
          </a:p>
          <a:p>
            <a:pPr marL="342900" indent="-342900">
              <a:buFont typeface="Arial" panose="020B0604020202020204" pitchFamily="34" charset="0"/>
              <a:buChar char="•"/>
            </a:pPr>
            <a:r>
              <a:rPr lang="lv-LV" dirty="0" smtClean="0"/>
              <a:t>Slikti cilvēki met tos zemē</a:t>
            </a:r>
            <a:endParaRPr lang="lv-LV" dirty="0"/>
          </a:p>
        </p:txBody>
      </p:sp>
      <p:sp>
        <p:nvSpPr>
          <p:cNvPr id="7" name="Slide Number Placeholder 6"/>
          <p:cNvSpPr>
            <a:spLocks noGrp="1"/>
          </p:cNvSpPr>
          <p:nvPr>
            <p:ph type="sldNum" sz="quarter" idx="4294967295"/>
          </p:nvPr>
        </p:nvSpPr>
        <p:spPr>
          <a:xfrm>
            <a:off x="0" y="6629400"/>
            <a:ext cx="411163" cy="228600"/>
          </a:xfrm>
        </p:spPr>
        <p:txBody>
          <a:bodyPr/>
          <a:lstStyle/>
          <a:p>
            <a:fld id="{9CD8D479-8942-46E8-A226-A4E01F7A105C}" type="slidenum">
              <a:rPr lang="en-US" smtClean="0"/>
              <a:t>5</a:t>
            </a:fld>
            <a:endParaRPr lang="en-US" dirty="0"/>
          </a:p>
        </p:txBody>
      </p:sp>
      <p:sp>
        <p:nvSpPr>
          <p:cNvPr id="8" name="Date Placeholder 7"/>
          <p:cNvSpPr>
            <a:spLocks noGrp="1"/>
          </p:cNvSpPr>
          <p:nvPr>
            <p:ph type="dt" sz="half" idx="4294967295"/>
          </p:nvPr>
        </p:nvSpPr>
        <p:spPr>
          <a:xfrm>
            <a:off x="0" y="6629400"/>
            <a:ext cx="1000125" cy="228600"/>
          </a:xfrm>
        </p:spPr>
        <p:txBody>
          <a:bodyPr/>
          <a:lstStyle/>
          <a:p>
            <a:fld id="{94C81B4D-F060-418E-A958-B2BDC1A258F8}" type="datetime1">
              <a:rPr lang="en-US" smtClean="0"/>
              <a:pPr/>
              <a:t>4/14/2020</a:t>
            </a:fld>
            <a:endParaRPr lang="en-US" dirty="0"/>
          </a:p>
        </p:txBody>
      </p:sp>
    </p:spTree>
    <p:extLst>
      <p:ext uri="{BB962C8B-B14F-4D97-AF65-F5344CB8AC3E}">
        <p14:creationId xmlns:p14="http://schemas.microsoft.com/office/powerpoint/2010/main" val="398174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434" y="733244"/>
            <a:ext cx="5161634" cy="2719259"/>
          </a:xfrm>
        </p:spPr>
        <p:txBody>
          <a:bodyPr>
            <a:noAutofit/>
          </a:bodyPr>
          <a:lstStyle/>
          <a:p>
            <a:pPr algn="just">
              <a:tabLst>
                <a:tab pos="3941763" algn="l"/>
              </a:tabLst>
            </a:pPr>
            <a:r>
              <a:rPr lang="lv-LV" sz="2400" b="1" dirty="0"/>
              <a:t>Atkritumi</a:t>
            </a:r>
            <a:r>
              <a:rPr lang="lv-LV" sz="2400" dirty="0"/>
              <a:t> ir jebkurš priekšmets vai </a:t>
            </a:r>
            <a:r>
              <a:rPr lang="lv-LV" sz="2400" dirty="0" smtClean="0"/>
              <a:t>viela, </a:t>
            </a:r>
            <a:r>
              <a:rPr lang="lv-LV" sz="2400" dirty="0"/>
              <a:t>no kuras tās īpašnieks atbrīvojas, ir nolēmis vai spiests </a:t>
            </a:r>
            <a:r>
              <a:rPr lang="lv-LV" sz="2400" dirty="0" smtClean="0"/>
              <a:t>atbrīvoties.Parasti </a:t>
            </a:r>
            <a:r>
              <a:rPr lang="lv-LV" sz="2400" dirty="0"/>
              <a:t>atkritumus veido nevajadzīgi priekšmeti vai to daļas, pārtikas produktu iepakojumi, ēdienu atliekas un tā tālāk.</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6189" y="4416724"/>
            <a:ext cx="2751059" cy="2059452"/>
          </a:xfrm>
        </p:spPr>
      </p:pic>
      <p:sp>
        <p:nvSpPr>
          <p:cNvPr id="4" name="Text Placeholder 3"/>
          <p:cNvSpPr>
            <a:spLocks noGrp="1"/>
          </p:cNvSpPr>
          <p:nvPr>
            <p:ph type="body" sz="half" idx="2"/>
          </p:nvPr>
        </p:nvSpPr>
        <p:spPr>
          <a:xfrm>
            <a:off x="6682434" y="3502152"/>
            <a:ext cx="5161634" cy="2479548"/>
          </a:xfrm>
        </p:spPr>
        <p:txBody>
          <a:bodyPr>
            <a:normAutofit/>
          </a:bodyPr>
          <a:lstStyle/>
          <a:p>
            <a:pPr algn="just"/>
            <a:r>
              <a:rPr lang="lv-LV" sz="2000" dirty="0">
                <a:solidFill>
                  <a:srgbClr val="7030A0"/>
                </a:solidFill>
              </a:rPr>
              <a:t>ATKRITUMI - lietas, kas cilvēkiem vairs nav vajadzīgas</a:t>
            </a:r>
            <a:r>
              <a:rPr lang="lv-LV" sz="2000" dirty="0" smtClean="0">
                <a:solidFill>
                  <a:srgbClr val="7030A0"/>
                </a:solidFill>
              </a:rPr>
              <a:t>.</a:t>
            </a:r>
          </a:p>
          <a:p>
            <a:pPr algn="just"/>
            <a:r>
              <a:rPr lang="lv-LV" sz="2000" dirty="0">
                <a:solidFill>
                  <a:srgbClr val="FF0000"/>
                </a:solidFill>
              </a:rPr>
              <a:t>Atkritumus sīkāk iedala divās kategorijās: bīstamie atkritumi un sadzīves atkritumi.</a:t>
            </a:r>
          </a:p>
        </p:txBody>
      </p:sp>
      <p:sp>
        <p:nvSpPr>
          <p:cNvPr id="5" name="Slide Number Placeholder 4"/>
          <p:cNvSpPr>
            <a:spLocks noGrp="1"/>
          </p:cNvSpPr>
          <p:nvPr>
            <p:ph type="sldNum" sz="quarter" idx="12"/>
          </p:nvPr>
        </p:nvSpPr>
        <p:spPr/>
        <p:txBody>
          <a:bodyPr/>
          <a:lstStyle/>
          <a:p>
            <a:fld id="{9CD8D479-8942-46E8-A226-A4E01F7A105C}" type="slidenum">
              <a:rPr lang="lv-LV" smtClean="0"/>
              <a:t>6</a:t>
            </a:fld>
            <a:endParaRPr lang="lv-LV"/>
          </a:p>
        </p:txBody>
      </p:sp>
      <p:sp>
        <p:nvSpPr>
          <p:cNvPr id="6" name="Date Placeholder 5"/>
          <p:cNvSpPr>
            <a:spLocks noGrp="1"/>
          </p:cNvSpPr>
          <p:nvPr>
            <p:ph type="dt" sz="half" idx="10"/>
          </p:nvPr>
        </p:nvSpPr>
        <p:spPr/>
        <p:txBody>
          <a:bodyPr/>
          <a:lstStyle/>
          <a:p>
            <a:fld id="{BA2A3310-D664-4933-9402-AB5DB0887727}" type="datetime1">
              <a:rPr lang="en-US" smtClean="0"/>
              <a:pPr/>
              <a:t>4/14/2020</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2050" name="Picture 2" descr="Image result for atkritum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15" y="267419"/>
            <a:ext cx="3007472" cy="208417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Image result for atkritum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10" name="AutoShape 6" descr="Image result for atkritum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1" name="Picture 10"/>
          <p:cNvPicPr>
            <a:picLocks noChangeAspect="1"/>
          </p:cNvPicPr>
          <p:nvPr/>
        </p:nvPicPr>
        <p:blipFill>
          <a:blip r:embed="rId4"/>
          <a:stretch>
            <a:fillRect/>
          </a:stretch>
        </p:blipFill>
        <p:spPr>
          <a:xfrm>
            <a:off x="1884824" y="2489021"/>
            <a:ext cx="2905125" cy="1571625"/>
          </a:xfrm>
          <a:prstGeom prst="rect">
            <a:avLst/>
          </a:prstGeom>
        </p:spPr>
      </p:pic>
      <p:pic>
        <p:nvPicPr>
          <p:cNvPr id="13" name="Picture 12"/>
          <p:cNvPicPr>
            <a:picLocks noChangeAspect="1"/>
          </p:cNvPicPr>
          <p:nvPr/>
        </p:nvPicPr>
        <p:blipFill>
          <a:blip r:embed="rId5"/>
          <a:stretch>
            <a:fillRect/>
          </a:stretch>
        </p:blipFill>
        <p:spPr>
          <a:xfrm>
            <a:off x="3776423" y="431983"/>
            <a:ext cx="2466975" cy="1847850"/>
          </a:xfrm>
          <a:prstGeom prst="rect">
            <a:avLst/>
          </a:prstGeom>
        </p:spPr>
      </p:pic>
      <p:pic>
        <p:nvPicPr>
          <p:cNvPr id="2056" name="Picture 8" descr="https://upload.wikimedia.org/wikipedia/commons/thumb/f/fd/Lixo.jpg/235px-Lix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7532" y="4262498"/>
            <a:ext cx="22383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51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433" y="172528"/>
            <a:ext cx="5101249" cy="1975449"/>
          </a:xfrm>
        </p:spPr>
        <p:txBody>
          <a:bodyPr>
            <a:noAutofit/>
          </a:bodyPr>
          <a:lstStyle/>
          <a:p>
            <a:r>
              <a:rPr lang="lv-LV" sz="2000" dirty="0"/>
              <a:t>Lai samazinātu atkritumu daudzumu, radušos atkritumus cenšas racionāli izmantot kā izejvielas ražošanā, kā nosacījums tam ir nepieciešama atkritumu šķirošana pēc to kategorijām. Tas nav vienīgais iemesls, kāpēc atkritumi ir jāšķiro. </a:t>
            </a:r>
          </a:p>
        </p:txBody>
      </p:sp>
      <p:pic>
        <p:nvPicPr>
          <p:cNvPr id="8" name="Content Placeholder 7"/>
          <p:cNvPicPr>
            <a:picLocks noGrp="1" noChangeAspect="1"/>
          </p:cNvPicPr>
          <p:nvPr>
            <p:ph idx="1"/>
          </p:nvPr>
        </p:nvPicPr>
        <p:blipFill>
          <a:blip r:embed="rId2"/>
          <a:stretch>
            <a:fillRect/>
          </a:stretch>
        </p:blipFill>
        <p:spPr>
          <a:xfrm>
            <a:off x="1582310" y="330934"/>
            <a:ext cx="3488274" cy="1817043"/>
          </a:xfrm>
          <a:prstGeom prst="rect">
            <a:avLst/>
          </a:prstGeom>
        </p:spPr>
      </p:pic>
      <p:sp>
        <p:nvSpPr>
          <p:cNvPr id="4" name="Text Placeholder 3"/>
          <p:cNvSpPr>
            <a:spLocks noGrp="1"/>
          </p:cNvSpPr>
          <p:nvPr>
            <p:ph type="body" sz="half" idx="2"/>
          </p:nvPr>
        </p:nvSpPr>
        <p:spPr>
          <a:xfrm>
            <a:off x="6682434" y="2260120"/>
            <a:ext cx="5101248" cy="1552755"/>
          </a:xfrm>
        </p:spPr>
        <p:txBody>
          <a:bodyPr>
            <a:noAutofit/>
          </a:bodyPr>
          <a:lstStyle/>
          <a:p>
            <a:r>
              <a:rPr lang="lv-LV" sz="2000" dirty="0">
                <a:solidFill>
                  <a:schemeClr val="accent6">
                    <a:lumMod val="75000"/>
                  </a:schemeClr>
                </a:solidFill>
              </a:rPr>
              <a:t>Nozīmīgs ir arī fakts, ka šķirojot tiek taupīti dabas resursi, netiek piesārņota apkārtējā vide, līdz ar to netiek radīti draudi cilvēku veselībai. Protams, arī atkritumu apsaimniekotāji ir ieguvēji – šķirojot tiek samazinātas atkritumu apglabāšanas izmaksas.</a:t>
            </a:r>
            <a:br>
              <a:rPr lang="lv-LV" sz="2000" dirty="0">
                <a:solidFill>
                  <a:schemeClr val="accent6">
                    <a:lumMod val="75000"/>
                  </a:schemeClr>
                </a:solidFill>
              </a:rPr>
            </a:br>
            <a:r>
              <a:rPr lang="lv-LV" sz="2000" dirty="0">
                <a:solidFill>
                  <a:schemeClr val="accent6">
                    <a:lumMod val="75000"/>
                  </a:schemeClr>
                </a:solidFill>
              </a:rPr>
              <a:t>Atsevišķi šķirojamo atkritumu veidi</a:t>
            </a:r>
            <a:br>
              <a:rPr lang="lv-LV" sz="2000" dirty="0">
                <a:solidFill>
                  <a:schemeClr val="accent6">
                    <a:lumMod val="75000"/>
                  </a:schemeClr>
                </a:solidFill>
              </a:rPr>
            </a:br>
            <a:endParaRPr lang="lv-LV" sz="2000"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9CD8D479-8942-46E8-A226-A4E01F7A105C}" type="slidenum">
              <a:rPr lang="lv-LV" smtClean="0"/>
              <a:t>7</a:t>
            </a:fld>
            <a:endParaRPr lang="lv-LV"/>
          </a:p>
        </p:txBody>
      </p:sp>
      <p:sp>
        <p:nvSpPr>
          <p:cNvPr id="6" name="Date Placeholder 5"/>
          <p:cNvSpPr>
            <a:spLocks noGrp="1"/>
          </p:cNvSpPr>
          <p:nvPr>
            <p:ph type="dt" sz="half" idx="10"/>
          </p:nvPr>
        </p:nvSpPr>
        <p:spPr/>
        <p:txBody>
          <a:bodyPr/>
          <a:lstStyle/>
          <a:p>
            <a:fld id="{BA2A3310-D664-4933-9402-AB5DB0887727}" type="datetime1">
              <a:rPr lang="en-US" smtClean="0"/>
              <a:pPr/>
              <a:t>4/14/2020</a:t>
            </a:fld>
            <a:endParaRPr lang="en-US" dirty="0"/>
          </a:p>
        </p:txBody>
      </p:sp>
      <p:sp>
        <p:nvSpPr>
          <p:cNvPr id="7" name="Footer Placeholder 6"/>
          <p:cNvSpPr>
            <a:spLocks noGrp="1"/>
          </p:cNvSpPr>
          <p:nvPr>
            <p:ph type="ftr" sz="quarter" idx="11"/>
          </p:nvPr>
        </p:nvSpPr>
        <p:spPr/>
        <p:txBody>
          <a:bodyPr/>
          <a:lstStyle/>
          <a:p>
            <a:r>
              <a:rPr lang="en-US" smtClean="0"/>
              <a:t>Add a footer</a:t>
            </a:r>
            <a:endParaRPr lang="en-US" dirty="0"/>
          </a:p>
        </p:txBody>
      </p:sp>
      <p:pic>
        <p:nvPicPr>
          <p:cNvPr id="9" name="Picture 8"/>
          <p:cNvPicPr>
            <a:picLocks noChangeAspect="1"/>
          </p:cNvPicPr>
          <p:nvPr/>
        </p:nvPicPr>
        <p:blipFill>
          <a:blip r:embed="rId3"/>
          <a:stretch>
            <a:fillRect/>
          </a:stretch>
        </p:blipFill>
        <p:spPr>
          <a:xfrm>
            <a:off x="3319457" y="2337758"/>
            <a:ext cx="2890388" cy="1926925"/>
          </a:xfrm>
          <a:prstGeom prst="rect">
            <a:avLst/>
          </a:prstGeom>
        </p:spPr>
      </p:pic>
      <p:pic>
        <p:nvPicPr>
          <p:cNvPr id="10" name="Picture 9"/>
          <p:cNvPicPr>
            <a:picLocks noChangeAspect="1"/>
          </p:cNvPicPr>
          <p:nvPr/>
        </p:nvPicPr>
        <p:blipFill>
          <a:blip r:embed="rId4"/>
          <a:stretch>
            <a:fillRect/>
          </a:stretch>
        </p:blipFill>
        <p:spPr>
          <a:xfrm>
            <a:off x="205201" y="4793755"/>
            <a:ext cx="3688476" cy="1612744"/>
          </a:xfrm>
          <a:prstGeom prst="rect">
            <a:avLst/>
          </a:prstGeom>
        </p:spPr>
      </p:pic>
      <p:pic>
        <p:nvPicPr>
          <p:cNvPr id="11" name="Picture 10"/>
          <p:cNvPicPr>
            <a:picLocks noChangeAspect="1"/>
          </p:cNvPicPr>
          <p:nvPr/>
        </p:nvPicPr>
        <p:blipFill>
          <a:blip r:embed="rId4"/>
          <a:stretch>
            <a:fillRect/>
          </a:stretch>
        </p:blipFill>
        <p:spPr>
          <a:xfrm>
            <a:off x="3893677" y="4793755"/>
            <a:ext cx="3688476" cy="1612744"/>
          </a:xfrm>
          <a:prstGeom prst="rect">
            <a:avLst/>
          </a:prstGeom>
        </p:spPr>
      </p:pic>
      <p:pic>
        <p:nvPicPr>
          <p:cNvPr id="12" name="Picture 11"/>
          <p:cNvPicPr>
            <a:picLocks noChangeAspect="1"/>
          </p:cNvPicPr>
          <p:nvPr/>
        </p:nvPicPr>
        <p:blipFill>
          <a:blip r:embed="rId5"/>
          <a:stretch>
            <a:fillRect/>
          </a:stretch>
        </p:blipFill>
        <p:spPr>
          <a:xfrm>
            <a:off x="7879981" y="8174748"/>
            <a:ext cx="3694496" cy="1615580"/>
          </a:xfrm>
          <a:prstGeom prst="rect">
            <a:avLst/>
          </a:prstGeom>
        </p:spPr>
      </p:pic>
      <p:pic>
        <p:nvPicPr>
          <p:cNvPr id="3074" name="Picture 2" descr="Image result for atkritumu šķiroš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403" y="2616858"/>
            <a:ext cx="2781300"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a:off x="7659234" y="4883112"/>
            <a:ext cx="3688400" cy="1615580"/>
          </a:xfrm>
          <a:prstGeom prst="rect">
            <a:avLst/>
          </a:prstGeom>
        </p:spPr>
      </p:pic>
    </p:spTree>
    <p:extLst>
      <p:ext uri="{BB962C8B-B14F-4D97-AF65-F5344CB8AC3E}">
        <p14:creationId xmlns:p14="http://schemas.microsoft.com/office/powerpoint/2010/main" val="172016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777" y="2263913"/>
            <a:ext cx="6949440" cy="1014125"/>
          </a:xfrm>
        </p:spPr>
        <p:txBody>
          <a:bodyPr>
            <a:normAutofit/>
          </a:bodyPr>
          <a:lstStyle/>
          <a:p>
            <a:r>
              <a:rPr lang="lv-LV" sz="2800" dirty="0" smtClean="0"/>
              <a:t>KO TU ZINI PAR ATKRITUMU ŠĶIROŠANU?</a:t>
            </a:r>
            <a:endParaRPr lang="lv-LV" sz="2800" dirty="0"/>
          </a:p>
        </p:txBody>
      </p:sp>
      <p:sp>
        <p:nvSpPr>
          <p:cNvPr id="3" name="Text Placeholder 2"/>
          <p:cNvSpPr>
            <a:spLocks noGrp="1"/>
          </p:cNvSpPr>
          <p:nvPr>
            <p:ph type="body" idx="1"/>
          </p:nvPr>
        </p:nvSpPr>
        <p:spPr/>
        <p:txBody>
          <a:bodyPr/>
          <a:lstStyle/>
          <a:p>
            <a:r>
              <a:rPr lang="lv-LV" dirty="0" smtClean="0"/>
              <a:t>Tests </a:t>
            </a:r>
            <a:endParaRPr lang="lv-LV" dirty="0"/>
          </a:p>
        </p:txBody>
      </p:sp>
    </p:spTree>
    <p:extLst>
      <p:ext uri="{BB962C8B-B14F-4D97-AF65-F5344CB8AC3E}">
        <p14:creationId xmlns:p14="http://schemas.microsoft.com/office/powerpoint/2010/main" val="98428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D8D479-8942-46E8-A226-A4E01F7A105C}" type="slidenum">
              <a:rPr lang="lv-LV" smtClean="0"/>
              <a:t>9</a:t>
            </a:fld>
            <a:endParaRPr lang="lv-LV"/>
          </a:p>
        </p:txBody>
      </p:sp>
      <p:sp>
        <p:nvSpPr>
          <p:cNvPr id="3" name="Date Placeholder 2"/>
          <p:cNvSpPr>
            <a:spLocks noGrp="1"/>
          </p:cNvSpPr>
          <p:nvPr>
            <p:ph type="dt" sz="half" idx="10"/>
          </p:nvPr>
        </p:nvSpPr>
        <p:spPr/>
        <p:txBody>
          <a:bodyPr/>
          <a:lstStyle/>
          <a:p>
            <a:fld id="{C81B9673-AC7F-4F1F-84E4-F0E5EAAE106D}" type="datetime1">
              <a:rPr lang="en-US" smtClean="0"/>
              <a:pPr/>
              <a:t>4/14/2020</a:t>
            </a:fld>
            <a:endParaRPr lang="en-US" dirty="0"/>
          </a:p>
        </p:txBody>
      </p:sp>
      <p:sp>
        <p:nvSpPr>
          <p:cNvPr id="4" name="Footer Placeholder 3"/>
          <p:cNvSpPr>
            <a:spLocks noGrp="1"/>
          </p:cNvSpPr>
          <p:nvPr>
            <p:ph type="ftr" sz="quarter" idx="11"/>
          </p:nvPr>
        </p:nvSpPr>
        <p:spPr/>
        <p:txBody>
          <a:bodyPr/>
          <a:lstStyle/>
          <a:p>
            <a:r>
              <a:rPr lang="en-US" smtClean="0"/>
              <a:t>Add a footer</a:t>
            </a:r>
            <a:endParaRPr lang="en-US" dirty="0"/>
          </a:p>
        </p:txBody>
      </p:sp>
      <p:pic>
        <p:nvPicPr>
          <p:cNvPr id="5" name="Picture 4"/>
          <p:cNvPicPr>
            <a:picLocks noChangeAspect="1"/>
          </p:cNvPicPr>
          <p:nvPr/>
        </p:nvPicPr>
        <p:blipFill>
          <a:blip r:embed="rId2"/>
          <a:stretch>
            <a:fillRect/>
          </a:stretch>
        </p:blipFill>
        <p:spPr>
          <a:xfrm>
            <a:off x="2504694" y="1978033"/>
            <a:ext cx="4200704" cy="2804986"/>
          </a:xfrm>
          <a:prstGeom prst="rect">
            <a:avLst/>
          </a:prstGeom>
        </p:spPr>
      </p:pic>
      <p:sp>
        <p:nvSpPr>
          <p:cNvPr id="6" name="AutoShape 2" descr="Image result for stikla lo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7" name="Picture 6"/>
          <p:cNvPicPr>
            <a:picLocks noChangeAspect="1"/>
          </p:cNvPicPr>
          <p:nvPr/>
        </p:nvPicPr>
        <p:blipFill>
          <a:blip r:embed="rId3"/>
          <a:stretch>
            <a:fillRect/>
          </a:stretch>
        </p:blipFill>
        <p:spPr>
          <a:xfrm>
            <a:off x="410402" y="332327"/>
            <a:ext cx="2082632" cy="1166274"/>
          </a:xfrm>
          <a:prstGeom prst="rect">
            <a:avLst/>
          </a:prstGeom>
        </p:spPr>
      </p:pic>
      <p:sp>
        <p:nvSpPr>
          <p:cNvPr id="8" name="AutoShape 4" descr="Image result for stikla burka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9" name="Picture 8"/>
          <p:cNvPicPr>
            <a:picLocks noChangeAspect="1"/>
          </p:cNvPicPr>
          <p:nvPr/>
        </p:nvPicPr>
        <p:blipFill>
          <a:blip r:embed="rId4"/>
          <a:stretch>
            <a:fillRect/>
          </a:stretch>
        </p:blipFill>
        <p:spPr>
          <a:xfrm>
            <a:off x="10532853" y="332327"/>
            <a:ext cx="1659147" cy="1659147"/>
          </a:xfrm>
          <a:prstGeom prst="rect">
            <a:avLst/>
          </a:prstGeom>
        </p:spPr>
      </p:pic>
      <p:pic>
        <p:nvPicPr>
          <p:cNvPr id="10" name="Picture 9"/>
          <p:cNvPicPr>
            <a:picLocks noChangeAspect="1"/>
          </p:cNvPicPr>
          <p:nvPr/>
        </p:nvPicPr>
        <p:blipFill>
          <a:blip r:embed="rId5"/>
          <a:stretch>
            <a:fillRect/>
          </a:stretch>
        </p:blipFill>
        <p:spPr>
          <a:xfrm>
            <a:off x="2688027" y="332851"/>
            <a:ext cx="1344642" cy="1344642"/>
          </a:xfrm>
          <a:prstGeom prst="rect">
            <a:avLst/>
          </a:prstGeom>
        </p:spPr>
      </p:pic>
      <p:sp>
        <p:nvSpPr>
          <p:cNvPr id="11" name="AutoShape 6" descr="Image result for avīz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12" name="Picture 11"/>
          <p:cNvPicPr>
            <a:picLocks noChangeAspect="1"/>
          </p:cNvPicPr>
          <p:nvPr/>
        </p:nvPicPr>
        <p:blipFill>
          <a:blip r:embed="rId6"/>
          <a:stretch>
            <a:fillRect/>
          </a:stretch>
        </p:blipFill>
        <p:spPr>
          <a:xfrm>
            <a:off x="378731" y="1868742"/>
            <a:ext cx="1551056" cy="1161795"/>
          </a:xfrm>
          <a:prstGeom prst="rect">
            <a:avLst/>
          </a:prstGeom>
        </p:spPr>
      </p:pic>
      <p:pic>
        <p:nvPicPr>
          <p:cNvPr id="13" name="Picture 12"/>
          <p:cNvPicPr>
            <a:picLocks noChangeAspect="1"/>
          </p:cNvPicPr>
          <p:nvPr/>
        </p:nvPicPr>
        <p:blipFill>
          <a:blip r:embed="rId7"/>
          <a:stretch>
            <a:fillRect/>
          </a:stretch>
        </p:blipFill>
        <p:spPr>
          <a:xfrm>
            <a:off x="6392175" y="160337"/>
            <a:ext cx="1616014" cy="1623229"/>
          </a:xfrm>
          <a:prstGeom prst="rect">
            <a:avLst/>
          </a:prstGeom>
        </p:spPr>
      </p:pic>
      <p:pic>
        <p:nvPicPr>
          <p:cNvPr id="14" name="Picture 13"/>
          <p:cNvPicPr>
            <a:picLocks noChangeAspect="1"/>
          </p:cNvPicPr>
          <p:nvPr/>
        </p:nvPicPr>
        <p:blipFill>
          <a:blip r:embed="rId8"/>
          <a:stretch>
            <a:fillRect/>
          </a:stretch>
        </p:blipFill>
        <p:spPr>
          <a:xfrm>
            <a:off x="10532853" y="4774033"/>
            <a:ext cx="1360638" cy="1814183"/>
          </a:xfrm>
          <a:prstGeom prst="rect">
            <a:avLst/>
          </a:prstGeom>
        </p:spPr>
      </p:pic>
      <p:pic>
        <p:nvPicPr>
          <p:cNvPr id="15" name="Picture 14"/>
          <p:cNvPicPr>
            <a:picLocks noChangeAspect="1"/>
          </p:cNvPicPr>
          <p:nvPr/>
        </p:nvPicPr>
        <p:blipFill>
          <a:blip r:embed="rId9"/>
          <a:stretch>
            <a:fillRect/>
          </a:stretch>
        </p:blipFill>
        <p:spPr>
          <a:xfrm>
            <a:off x="4032669" y="260351"/>
            <a:ext cx="1647825" cy="1238250"/>
          </a:xfrm>
          <a:prstGeom prst="rect">
            <a:avLst/>
          </a:prstGeom>
        </p:spPr>
      </p:pic>
      <p:pic>
        <p:nvPicPr>
          <p:cNvPr id="16" name="Picture 15"/>
          <p:cNvPicPr>
            <a:picLocks noChangeAspect="1"/>
          </p:cNvPicPr>
          <p:nvPr/>
        </p:nvPicPr>
        <p:blipFill>
          <a:blip r:embed="rId10"/>
          <a:stretch>
            <a:fillRect/>
          </a:stretch>
        </p:blipFill>
        <p:spPr>
          <a:xfrm>
            <a:off x="4032669" y="5132358"/>
            <a:ext cx="3105150" cy="1476375"/>
          </a:xfrm>
          <a:prstGeom prst="rect">
            <a:avLst/>
          </a:prstGeom>
        </p:spPr>
      </p:pic>
      <p:pic>
        <p:nvPicPr>
          <p:cNvPr id="17" name="Picture 16"/>
          <p:cNvPicPr>
            <a:picLocks noChangeAspect="1"/>
          </p:cNvPicPr>
          <p:nvPr/>
        </p:nvPicPr>
        <p:blipFill>
          <a:blip r:embed="rId11"/>
          <a:stretch>
            <a:fillRect/>
          </a:stretch>
        </p:blipFill>
        <p:spPr>
          <a:xfrm>
            <a:off x="6705398" y="1978033"/>
            <a:ext cx="2345638" cy="2796000"/>
          </a:xfrm>
          <a:prstGeom prst="rect">
            <a:avLst/>
          </a:prstGeom>
        </p:spPr>
      </p:pic>
      <p:pic>
        <p:nvPicPr>
          <p:cNvPr id="18" name="Picture 17"/>
          <p:cNvPicPr>
            <a:picLocks noChangeAspect="1"/>
          </p:cNvPicPr>
          <p:nvPr/>
        </p:nvPicPr>
        <p:blipFill>
          <a:blip r:embed="rId12"/>
          <a:stretch>
            <a:fillRect/>
          </a:stretch>
        </p:blipFill>
        <p:spPr>
          <a:xfrm>
            <a:off x="9070047" y="2304470"/>
            <a:ext cx="2143125" cy="2143125"/>
          </a:xfrm>
          <a:prstGeom prst="rect">
            <a:avLst/>
          </a:prstGeom>
        </p:spPr>
      </p:pic>
      <p:pic>
        <p:nvPicPr>
          <p:cNvPr id="19" name="Picture 18"/>
          <p:cNvPicPr>
            <a:picLocks noChangeAspect="1"/>
          </p:cNvPicPr>
          <p:nvPr/>
        </p:nvPicPr>
        <p:blipFill>
          <a:blip r:embed="rId13"/>
          <a:stretch>
            <a:fillRect/>
          </a:stretch>
        </p:blipFill>
        <p:spPr>
          <a:xfrm>
            <a:off x="7737611" y="4911740"/>
            <a:ext cx="2054334" cy="1538768"/>
          </a:xfrm>
          <a:prstGeom prst="rect">
            <a:avLst/>
          </a:prstGeom>
        </p:spPr>
      </p:pic>
      <p:pic>
        <p:nvPicPr>
          <p:cNvPr id="20" name="Picture 19"/>
          <p:cNvPicPr>
            <a:picLocks noChangeAspect="1"/>
          </p:cNvPicPr>
          <p:nvPr/>
        </p:nvPicPr>
        <p:blipFill>
          <a:blip r:embed="rId14"/>
          <a:stretch>
            <a:fillRect/>
          </a:stretch>
        </p:blipFill>
        <p:spPr>
          <a:xfrm>
            <a:off x="8625155" y="463296"/>
            <a:ext cx="1524000" cy="1238250"/>
          </a:xfrm>
          <a:prstGeom prst="rect">
            <a:avLst/>
          </a:prstGeom>
        </p:spPr>
      </p:pic>
      <p:pic>
        <p:nvPicPr>
          <p:cNvPr id="21" name="Picture 20"/>
          <p:cNvPicPr>
            <a:picLocks noChangeAspect="1"/>
          </p:cNvPicPr>
          <p:nvPr/>
        </p:nvPicPr>
        <p:blipFill>
          <a:blip r:embed="rId15"/>
          <a:stretch>
            <a:fillRect/>
          </a:stretch>
        </p:blipFill>
        <p:spPr>
          <a:xfrm>
            <a:off x="1952238" y="4803686"/>
            <a:ext cx="1709977" cy="1709977"/>
          </a:xfrm>
          <a:prstGeom prst="rect">
            <a:avLst/>
          </a:prstGeom>
        </p:spPr>
      </p:pic>
      <p:pic>
        <p:nvPicPr>
          <p:cNvPr id="22" name="Picture 21"/>
          <p:cNvPicPr>
            <a:picLocks noChangeAspect="1"/>
          </p:cNvPicPr>
          <p:nvPr/>
        </p:nvPicPr>
        <p:blipFill>
          <a:blip r:embed="rId16"/>
          <a:stretch>
            <a:fillRect/>
          </a:stretch>
        </p:blipFill>
        <p:spPr>
          <a:xfrm>
            <a:off x="378731" y="3309773"/>
            <a:ext cx="1701784" cy="1132460"/>
          </a:xfrm>
          <a:prstGeom prst="rect">
            <a:avLst/>
          </a:prstGeom>
        </p:spPr>
      </p:pic>
      <p:pic>
        <p:nvPicPr>
          <p:cNvPr id="23" name="Picture 22"/>
          <p:cNvPicPr>
            <a:picLocks noChangeAspect="1"/>
          </p:cNvPicPr>
          <p:nvPr/>
        </p:nvPicPr>
        <p:blipFill>
          <a:blip r:embed="rId17"/>
          <a:stretch>
            <a:fillRect/>
          </a:stretch>
        </p:blipFill>
        <p:spPr>
          <a:xfrm>
            <a:off x="946296" y="4885904"/>
            <a:ext cx="1228725" cy="1238250"/>
          </a:xfrm>
          <a:prstGeom prst="rect">
            <a:avLst/>
          </a:prstGeom>
        </p:spPr>
      </p:pic>
    </p:spTree>
    <p:extLst>
      <p:ext uri="{BB962C8B-B14F-4D97-AF65-F5344CB8AC3E}">
        <p14:creationId xmlns:p14="http://schemas.microsoft.com/office/powerpoint/2010/main" val="126504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102</TotalTime>
  <Words>533</Words>
  <Application>Microsoft Office PowerPoint</Application>
  <PresentationFormat>Pielāgots</PresentationFormat>
  <Paragraphs>64</Paragraphs>
  <Slides>14</Slides>
  <Notes>1</Notes>
  <HiddenSlides>0</HiddenSlides>
  <MMClips>0</MMClips>
  <ScaleCrop>false</ScaleCrop>
  <HeadingPairs>
    <vt:vector size="4" baseType="variant">
      <vt:variant>
        <vt:lpstr>Dizains</vt:lpstr>
      </vt:variant>
      <vt:variant>
        <vt:i4>1</vt:i4>
      </vt:variant>
      <vt:variant>
        <vt:lpstr>Slaidu virsraksti</vt:lpstr>
      </vt:variant>
      <vt:variant>
        <vt:i4>14</vt:i4>
      </vt:variant>
    </vt:vector>
  </HeadingPairs>
  <TitlesOfParts>
    <vt:vector size="15" baseType="lpstr">
      <vt:lpstr>Ecology 16x9</vt:lpstr>
      <vt:lpstr>ATKRITUMI UN MĒS</vt:lpstr>
      <vt:lpstr>KAS IR DABA?</vt:lpstr>
      <vt:lpstr>Daba ir ļoti daudzveidīga... Ir daudz brīnišķīgu vietu, kas nodrošina mājas un barību savvaļas iemītniekiem, tīru gaisu, pārtiku un ārstniecības līdzekļus un citus noderīgus resursus cilvēku labklājībai. Pasaulē cilvēku kļūst ar vien vairāk un vairāk. Ar vien vairāk tiek būvētas mājas, biroju ēkas, ceļi. Katrai jaunai mājai ir nepieciešams tīrs ūdens un elektroenerģija. Lai nodrošinātu ūdeni, uz upēm tiek būvēti dambji, kas maina upes tecējumu un straumi. Lai ražotu elektrību un nodrošinātu mājās siltumu, tiek dedzināti naftas produkti, ogles un koksne, kā rezultātā gaisā nonāk kaitīgas gāzes. </vt:lpstr>
      <vt:lpstr>Lai izgatavotu sev nepieciešamās lietas, cilvēki izmanto gan dabiskos, gan mākslīgos materiālus. Dabiskie materiāli ir atrodami dabā. Tos iegūst no augiem, dzīvniekiem un iežiem. Dabiskie materiāli ir dabai draudzīgi. Cilvēki pārveido dabas radītos materiālus un rada mākslīgus materiālus – papīru, plastmasu, stiklu, metālu. Mākslīgi veidotie materiāli var nodarīt dabai kaitējumu. </vt:lpstr>
      <vt:lpstr>KĀ VEIDOJAS ATKRITUMI?</vt:lpstr>
      <vt:lpstr>Atkritumi ir jebkurš priekšmets vai viela, no kuras tās īpašnieks atbrīvojas, ir nolēmis vai spiests atbrīvoties.Parasti atkritumus veido nevajadzīgi priekšmeti vai to daļas, pārtikas produktu iepakojumi, ēdienu atliekas un tā tālāk.</vt:lpstr>
      <vt:lpstr>Lai samazinātu atkritumu daudzumu, radušos atkritumus cenšas racionāli izmantot kā izejvielas ražošanā, kā nosacījums tam ir nepieciešama atkritumu šķirošana pēc to kategorijām. Tas nav vienīgais iemesls, kāpēc atkritumi ir jāšķiro. </vt:lpstr>
      <vt:lpstr>KO TU ZINI PAR ATKRITUMU ŠĶIROŠANU?</vt:lpstr>
      <vt:lpstr>PowerPoint prezentācija</vt:lpstr>
      <vt:lpstr>Saruna par tēmu - Kartupelis</vt:lpstr>
      <vt:lpstr>KAS IR BIOLOĢISKIE JEB ORGANISKIE ATKRITUMI</vt:lpstr>
      <vt:lpstr>Arī dzīvā daba veido atkritumus, ko sauc par organiskajiem atkritumiem. Dabā nekas nav lieks. Tu vari pārliecināties, ka no dabas nākuši atkritumi pēc laika sadalās – sapūst, satrūd.</vt:lpstr>
      <vt:lpstr>PowerPoint prezentācija</vt:lpstr>
      <vt:lpstr>PowerPoint prezentācija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Atritumi un mēs</dc:title>
  <dc:creator>User</dc:creator>
  <cp:lastModifiedBy>Spriditis</cp:lastModifiedBy>
  <cp:revision>13</cp:revision>
  <dcterms:created xsi:type="dcterms:W3CDTF">2019-11-25T16:19:17Z</dcterms:created>
  <dcterms:modified xsi:type="dcterms:W3CDTF">2020-04-14T12:13:32Z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